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y="5143500" cx="9144000"/>
  <p:notesSz cx="6858000" cy="9144000"/>
  <p:embeddedFontLst>
    <p:embeddedFont>
      <p:font typeface="Nunito"/>
      <p:regular r:id="rId27"/>
      <p:bold r:id="rId28"/>
      <p:italic r:id="rId29"/>
      <p:boldItalic r:id="rId30"/>
    </p:embeddedFont>
    <p:embeddedFont>
      <p:font typeface="Oswald"/>
      <p:regular r:id="rId31"/>
      <p:bold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82887DEE-71BE-4BF9-81D0-5EE4A1A877B7}">
  <a:tblStyle styleId="{82887DEE-71BE-4BF9-81D0-5EE4A1A877B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Nunito-bold.fntdata"/><Relationship Id="rId27" Type="http://schemas.openxmlformats.org/officeDocument/2006/relationships/font" Target="fonts/Nunito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Nunito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Oswald-regular.fntdata"/><Relationship Id="rId30" Type="http://schemas.openxmlformats.org/officeDocument/2006/relationships/font" Target="fonts/Nunito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32" Type="http://schemas.openxmlformats.org/officeDocument/2006/relationships/font" Target="fonts/Oswald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Shape 11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Shape 13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Shape 14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Shape 15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Shape 16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Shape 16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Shape 1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Shape 1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Shape 1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Shape 20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Shape 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Shape 21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Shape 2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Shape 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Shape 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Shape 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Shape 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Shape 1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Shape 10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png"/><Relationship Id="rId4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github.com/SeleniumHQ/selenium/wiki/PageObjects" TargetMode="External"/><Relationship Id="rId4" Type="http://schemas.openxmlformats.org/officeDocument/2006/relationships/image" Target="../media/image1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5.png"/><Relationship Id="rId4" Type="http://schemas.openxmlformats.org/officeDocument/2006/relationships/image" Target="../media/image18.png"/><Relationship Id="rId5" Type="http://schemas.openxmlformats.org/officeDocument/2006/relationships/image" Target="../media/image23.png"/><Relationship Id="rId6" Type="http://schemas.openxmlformats.org/officeDocument/2006/relationships/image" Target="../media/image2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jpg"/><Relationship Id="rId4" Type="http://schemas.openxmlformats.org/officeDocument/2006/relationships/image" Target="../media/image2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github.com/buzzricksons/example-selenide-web-test" TargetMode="External"/><Relationship Id="rId4" Type="http://schemas.openxmlformats.org/officeDocument/2006/relationships/image" Target="../media/image21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://selenide.org" TargetMode="External"/><Relationship Id="rId4" Type="http://schemas.openxmlformats.org/officeDocument/2006/relationships/hyperlink" Target="https://github.com/codeborne/selenide/blob/master/CHANGELOG" TargetMode="External"/><Relationship Id="rId5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Relationship Id="rId4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hyperlink" Target="http://selenide.org" TargetMode="External"/><Relationship Id="rId4" Type="http://schemas.openxmlformats.org/officeDocument/2006/relationships/hyperlink" Target="http://www.gebish.org" TargetMode="External"/><Relationship Id="rId5" Type="http://schemas.openxmlformats.org/officeDocument/2006/relationships/image" Target="../media/image6.png"/><Relationship Id="rId6" Type="http://schemas.openxmlformats.org/officeDocument/2006/relationships/image" Target="../media/image1.png"/><Relationship Id="rId7" Type="http://schemas.openxmlformats.org/officeDocument/2006/relationships/image" Target="../media/image22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>
            <p:ph type="ctrTitle"/>
          </p:nvPr>
        </p:nvSpPr>
        <p:spPr>
          <a:xfrm>
            <a:off x="311708" y="4397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Oswald"/>
                <a:ea typeface="Oswald"/>
                <a:cs typeface="Oswald"/>
                <a:sym typeface="Oswald"/>
              </a:rPr>
              <a:t>Selenide: CONCISE UI TESTS IN JAVA</a:t>
            </a:r>
            <a:endParaRPr sz="4800"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Selenide의 셀렉터</a:t>
            </a:r>
            <a:endParaRPr/>
          </a:p>
        </p:txBody>
      </p:sp>
      <p:pic>
        <p:nvPicPr>
          <p:cNvPr id="120" name="Shape 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8875" y="1076275"/>
            <a:ext cx="2878675" cy="3939350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Shape 121"/>
          <p:cNvSpPr/>
          <p:nvPr/>
        </p:nvSpPr>
        <p:spPr>
          <a:xfrm>
            <a:off x="3264450" y="1676600"/>
            <a:ext cx="2181000" cy="419100"/>
          </a:xfrm>
          <a:prstGeom prst="rect">
            <a:avLst/>
          </a:prstGeom>
          <a:noFill/>
          <a:ln cap="flat" cmpd="sng" w="9525">
            <a:solidFill>
              <a:srgbClr val="F6B26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Shape 122"/>
          <p:cNvSpPr/>
          <p:nvPr/>
        </p:nvSpPr>
        <p:spPr>
          <a:xfrm>
            <a:off x="3228925" y="1648200"/>
            <a:ext cx="2259000" cy="3367500"/>
          </a:xfrm>
          <a:prstGeom prst="rect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Shape 123"/>
          <p:cNvSpPr/>
          <p:nvPr/>
        </p:nvSpPr>
        <p:spPr>
          <a:xfrm>
            <a:off x="186950" y="1207700"/>
            <a:ext cx="2465100" cy="888000"/>
          </a:xfrm>
          <a:prstGeom prst="wedgeRoundRectCallout">
            <a:avLst>
              <a:gd fmla="val 84496" name="adj1"/>
              <a:gd fmla="val 39606" name="adj2"/>
              <a:gd fmla="val 0" name="adj3"/>
            </a:avLst>
          </a:prstGeom>
          <a:solidFill>
            <a:srgbClr val="66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FF00"/>
                </a:solidFill>
              </a:rPr>
              <a:t>$("#ires .g")</a:t>
            </a:r>
            <a:endParaRPr b="1">
              <a:solidFill>
                <a:srgbClr val="00FF00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</a:rPr>
              <a:t>해당하는 element중에 0번째 요소를 가져옴</a:t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124" name="Shape 124"/>
          <p:cNvSpPr/>
          <p:nvPr/>
        </p:nvSpPr>
        <p:spPr>
          <a:xfrm>
            <a:off x="186950" y="2237375"/>
            <a:ext cx="2465100" cy="888000"/>
          </a:xfrm>
          <a:prstGeom prst="wedgeRoundRectCallout">
            <a:avLst>
              <a:gd fmla="val 73545" name="adj1"/>
              <a:gd fmla="val 37258" name="adj2"/>
              <a:gd fmla="val 0" name="adj3"/>
            </a:avLst>
          </a:prstGeom>
          <a:solidFill>
            <a:srgbClr val="66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FF00"/>
                </a:solidFill>
              </a:rPr>
              <a:t>$$("#ires .g")</a:t>
            </a:r>
            <a:endParaRPr b="1">
              <a:solidFill>
                <a:srgbClr val="00FF00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</a:rPr>
              <a:t>해당하는 element를 전부 가져옴</a:t>
            </a:r>
            <a:endParaRPr>
              <a:solidFill>
                <a:srgbClr val="F3F3F3"/>
              </a:solidFill>
            </a:endParaRPr>
          </a:p>
        </p:txBody>
      </p:sp>
      <p:pic>
        <p:nvPicPr>
          <p:cNvPr id="125" name="Shape 1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09825" y="1076275"/>
            <a:ext cx="2956175" cy="2221225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Shape 126"/>
          <p:cNvSpPr txBox="1"/>
          <p:nvPr/>
        </p:nvSpPr>
        <p:spPr>
          <a:xfrm>
            <a:off x="149200" y="4219950"/>
            <a:ext cx="5660700" cy="8556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9D9D9"/>
                </a:solidFill>
              </a:rPr>
              <a:t>테스트 코드</a:t>
            </a:r>
            <a:endParaRPr sz="1200">
              <a:solidFill>
                <a:srgbClr val="D9D9D9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9D9D9"/>
                </a:solidFill>
              </a:rPr>
              <a:t>$("#ires .g").shouldBe(text("Selenide: concise UI tests in Java"));</a:t>
            </a:r>
            <a:endParaRPr sz="1200">
              <a:solidFill>
                <a:srgbClr val="D9D9D9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9D9D9"/>
                </a:solidFill>
              </a:rPr>
              <a:t>$$("#ires .g").shouldHave(sizeGreaterThan(0));</a:t>
            </a:r>
            <a:br>
              <a:rPr lang="en" sz="1200">
                <a:solidFill>
                  <a:srgbClr val="D9D9D9"/>
                </a:solidFill>
              </a:rPr>
            </a:br>
            <a:r>
              <a:rPr lang="en" sz="1200">
                <a:solidFill>
                  <a:srgbClr val="D9D9D9"/>
                </a:solidFill>
              </a:rPr>
              <a:t>$$("#ires .g").shouldHaveSize(10);</a:t>
            </a:r>
            <a:endParaRPr sz="1200">
              <a:solidFill>
                <a:srgbClr val="D9D9D9"/>
              </a:solidFill>
            </a:endParaRPr>
          </a:p>
        </p:txBody>
      </p:sp>
      <p:sp>
        <p:nvSpPr>
          <p:cNvPr id="127" name="Shape 127"/>
          <p:cNvSpPr/>
          <p:nvPr/>
        </p:nvSpPr>
        <p:spPr>
          <a:xfrm>
            <a:off x="8129250" y="1076275"/>
            <a:ext cx="554100" cy="1599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Shape 128"/>
          <p:cNvSpPr/>
          <p:nvPr/>
        </p:nvSpPr>
        <p:spPr>
          <a:xfrm>
            <a:off x="6583750" y="2665800"/>
            <a:ext cx="554100" cy="1599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Shape 129"/>
          <p:cNvSpPr/>
          <p:nvPr/>
        </p:nvSpPr>
        <p:spPr>
          <a:xfrm>
            <a:off x="5487925" y="3297500"/>
            <a:ext cx="1921800" cy="482100"/>
          </a:xfrm>
          <a:prstGeom prst="bentUpArrow">
            <a:avLst>
              <a:gd fmla="val 25000" name="adj1"/>
              <a:gd fmla="val 25000" name="adj2"/>
              <a:gd fmla="val 25000" name="adj3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Shape 130"/>
          <p:cNvSpPr txBox="1"/>
          <p:nvPr/>
        </p:nvSpPr>
        <p:spPr>
          <a:xfrm>
            <a:off x="7587375" y="1965950"/>
            <a:ext cx="1321500" cy="14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아이디가 </a:t>
            </a:r>
            <a:endParaRPr sz="12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res인div태그안에 class이름이 g인 element는 전부 10개</a:t>
            </a:r>
            <a:endParaRPr sz="12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Selenium vs Selenide</a:t>
            </a:r>
            <a:endParaRPr/>
          </a:p>
        </p:txBody>
      </p:sp>
      <p:sp>
        <p:nvSpPr>
          <p:cNvPr id="136" name="Shape 1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37" name="Shape 1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6775" y="978325"/>
            <a:ext cx="7504700" cy="407345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Shape 138"/>
          <p:cNvSpPr txBox="1"/>
          <p:nvPr/>
        </p:nvSpPr>
        <p:spPr>
          <a:xfrm>
            <a:off x="7271475" y="1094050"/>
            <a:ext cx="1477800" cy="4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3C78D8"/>
                </a:solidFill>
              </a:rPr>
              <a:t>Selenium</a:t>
            </a:r>
            <a:endParaRPr sz="2400">
              <a:solidFill>
                <a:srgbClr val="3C78D8"/>
              </a:solidFill>
            </a:endParaRPr>
          </a:p>
        </p:txBody>
      </p:sp>
      <p:sp>
        <p:nvSpPr>
          <p:cNvPr id="139" name="Shape 139"/>
          <p:cNvSpPr txBox="1"/>
          <p:nvPr/>
        </p:nvSpPr>
        <p:spPr>
          <a:xfrm>
            <a:off x="7271475" y="3825300"/>
            <a:ext cx="1477800" cy="4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3C78D8"/>
                </a:solidFill>
              </a:rPr>
              <a:t>Selenide</a:t>
            </a:r>
            <a:endParaRPr sz="2400">
              <a:solidFill>
                <a:srgbClr val="3C78D8"/>
              </a:solidFill>
            </a:endParaRPr>
          </a:p>
        </p:txBody>
      </p:sp>
      <p:sp>
        <p:nvSpPr>
          <p:cNvPr id="140" name="Shape 140"/>
          <p:cNvSpPr/>
          <p:nvPr/>
        </p:nvSpPr>
        <p:spPr>
          <a:xfrm>
            <a:off x="1606775" y="1371125"/>
            <a:ext cx="246900" cy="1094100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cmpd="sng" w="1905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Shape 141"/>
          <p:cNvSpPr/>
          <p:nvPr/>
        </p:nvSpPr>
        <p:spPr>
          <a:xfrm>
            <a:off x="1606775" y="2671225"/>
            <a:ext cx="246900" cy="378900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cmpd="sng" w="1905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Shape 142"/>
          <p:cNvSpPr txBox="1"/>
          <p:nvPr/>
        </p:nvSpPr>
        <p:spPr>
          <a:xfrm>
            <a:off x="532125" y="1573250"/>
            <a:ext cx="1150800" cy="50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00FF"/>
                </a:solidFill>
              </a:rPr>
              <a:t>브라우저 조작</a:t>
            </a:r>
            <a:endParaRPr sz="1200">
              <a:solidFill>
                <a:srgbClr val="FF00FF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00FF"/>
                </a:solidFill>
              </a:rPr>
              <a:t>(Selenium)</a:t>
            </a:r>
            <a:endParaRPr sz="1200">
              <a:solidFill>
                <a:srgbClr val="FF00FF"/>
              </a:solidFill>
            </a:endParaRPr>
          </a:p>
        </p:txBody>
      </p:sp>
      <p:sp>
        <p:nvSpPr>
          <p:cNvPr id="143" name="Shape 143"/>
          <p:cNvSpPr txBox="1"/>
          <p:nvPr/>
        </p:nvSpPr>
        <p:spPr>
          <a:xfrm>
            <a:off x="989325" y="2563850"/>
            <a:ext cx="810000" cy="50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00FF"/>
                </a:solidFill>
              </a:rPr>
              <a:t>테스트</a:t>
            </a:r>
            <a:endParaRPr sz="1200">
              <a:solidFill>
                <a:srgbClr val="FF00FF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00FF"/>
                </a:solidFill>
              </a:rPr>
              <a:t>(JUnit)</a:t>
            </a:r>
            <a:endParaRPr sz="1200">
              <a:solidFill>
                <a:srgbClr val="FF00FF"/>
              </a:solidFill>
            </a:endParaRPr>
          </a:p>
        </p:txBody>
      </p:sp>
      <p:sp>
        <p:nvSpPr>
          <p:cNvPr id="144" name="Shape 144"/>
          <p:cNvSpPr/>
          <p:nvPr/>
        </p:nvSpPr>
        <p:spPr>
          <a:xfrm>
            <a:off x="1606775" y="3985500"/>
            <a:ext cx="246900" cy="842100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cmpd="sng" w="1905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Shape 145"/>
          <p:cNvSpPr txBox="1"/>
          <p:nvPr/>
        </p:nvSpPr>
        <p:spPr>
          <a:xfrm>
            <a:off x="296425" y="4011650"/>
            <a:ext cx="1335000" cy="6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00FF"/>
                </a:solidFill>
              </a:rPr>
              <a:t>Selenium과JUnit이 랩핑되어 통합되어있음</a:t>
            </a:r>
            <a:endParaRPr sz="1200">
              <a:solidFill>
                <a:srgbClr val="FF00FF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Ajax Test Support</a:t>
            </a:r>
            <a:endParaRPr/>
          </a:p>
        </p:txBody>
      </p:sp>
      <p:sp>
        <p:nvSpPr>
          <p:cNvPr id="151" name="Shape 15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52" name="Shape 1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963" y="1287463"/>
            <a:ext cx="7915275" cy="2981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다양한 메서드 지원</a:t>
            </a:r>
            <a:endParaRPr/>
          </a:p>
        </p:txBody>
      </p:sp>
      <p:sp>
        <p:nvSpPr>
          <p:cNvPr id="158" name="Shape 15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59" name="Shape 1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2225" y="1062425"/>
            <a:ext cx="4665674" cy="3928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POM(Page Object Model) 패턴 - 1</a:t>
            </a:r>
            <a:endParaRPr/>
          </a:p>
        </p:txBody>
      </p:sp>
      <p:sp>
        <p:nvSpPr>
          <p:cNvPr id="165" name="Shape 165"/>
          <p:cNvSpPr txBox="1"/>
          <p:nvPr>
            <p:ph idx="1" type="body"/>
          </p:nvPr>
        </p:nvSpPr>
        <p:spPr>
          <a:xfrm>
            <a:off x="311700" y="925375"/>
            <a:ext cx="8520600" cy="38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https://github.com/SeleniumHQ/selenium/wiki/PageObjects</a:t>
            </a:r>
            <a:endParaRPr>
              <a:solidFill>
                <a:srgbClr val="D9D9D9"/>
              </a:solidFill>
            </a:endParaRPr>
          </a:p>
          <a:p>
            <a:pPr indent="0" lvl="0" mar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9D9D9"/>
                </a:solidFill>
              </a:rPr>
              <a:t>페이지 단위로 오브젝트화해서 테스트 하는 방법.</a:t>
            </a:r>
            <a:endParaRPr>
              <a:solidFill>
                <a:srgbClr val="D9D9D9"/>
              </a:solidFill>
            </a:endParaRPr>
          </a:p>
          <a:p>
            <a:pPr indent="-342900" lvl="0" marL="457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D9D9D9"/>
              </a:buClr>
              <a:buSzPts val="1800"/>
              <a:buChar char="●"/>
            </a:pPr>
            <a:r>
              <a:rPr lang="en">
                <a:solidFill>
                  <a:srgbClr val="D9D9D9"/>
                </a:solidFill>
              </a:rPr>
              <a:t>하나의 페이지 오브젝트를 복수의 테스트에서 이용 가능</a:t>
            </a:r>
            <a:endParaRPr>
              <a:solidFill>
                <a:srgbClr val="D9D9D9"/>
              </a:solidFill>
            </a:endParaRPr>
          </a:p>
          <a:p>
            <a: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Char char="●"/>
            </a:pPr>
            <a:r>
              <a:rPr lang="en">
                <a:solidFill>
                  <a:srgbClr val="D9D9D9"/>
                </a:solidFill>
              </a:rPr>
              <a:t>Html element를 찾는 코드를 테스트코드에서 페이지 오브젝트로 이동 가능</a:t>
            </a:r>
            <a:endParaRPr>
              <a:solidFill>
                <a:srgbClr val="D9D9D9"/>
              </a:solidFill>
            </a:endParaRPr>
          </a:p>
          <a:p>
            <a: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Char char="●"/>
            </a:pPr>
            <a:r>
              <a:rPr lang="en">
                <a:solidFill>
                  <a:srgbClr val="D9D9D9"/>
                </a:solidFill>
              </a:rPr>
              <a:t>가독성이 좋아짐</a:t>
            </a:r>
            <a:endParaRPr>
              <a:solidFill>
                <a:srgbClr val="D9D9D9"/>
              </a:solidFill>
            </a:endParaRPr>
          </a:p>
        </p:txBody>
      </p:sp>
      <p:pic>
        <p:nvPicPr>
          <p:cNvPr id="166" name="Shape 1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9500" y="1017725"/>
            <a:ext cx="3866424" cy="1909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POM(Page Object Model) 패턴 - 2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Shape 17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73" name="Shape 1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525" y="1093925"/>
            <a:ext cx="4924299" cy="389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POM(Page Object Model) 패턴 - 3</a:t>
            </a:r>
            <a:endParaRPr/>
          </a:p>
        </p:txBody>
      </p:sp>
      <p:pic>
        <p:nvPicPr>
          <p:cNvPr id="179" name="Shape 1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627450"/>
            <a:ext cx="7429500" cy="320040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Shape 18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Char char="●"/>
            </a:pPr>
            <a:r>
              <a:rPr lang="en">
                <a:solidFill>
                  <a:srgbClr val="D9D9D9"/>
                </a:solidFill>
              </a:rPr>
              <a:t>Basic Pattern vs POM pattern</a:t>
            </a:r>
            <a:endParaRPr>
              <a:solidFill>
                <a:srgbClr val="D9D9D9"/>
              </a:solidFill>
            </a:endParaRPr>
          </a:p>
        </p:txBody>
      </p:sp>
      <p:sp>
        <p:nvSpPr>
          <p:cNvPr id="181" name="Shape 181"/>
          <p:cNvSpPr txBox="1"/>
          <p:nvPr/>
        </p:nvSpPr>
        <p:spPr>
          <a:xfrm>
            <a:off x="6182675" y="1627450"/>
            <a:ext cx="1804500" cy="4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3C78D8"/>
                </a:solidFill>
              </a:rPr>
              <a:t>Basic패턴</a:t>
            </a:r>
            <a:endParaRPr sz="2400">
              <a:solidFill>
                <a:srgbClr val="3C78D8"/>
              </a:solidFill>
            </a:endParaRPr>
          </a:p>
        </p:txBody>
      </p:sp>
      <p:sp>
        <p:nvSpPr>
          <p:cNvPr id="182" name="Shape 182"/>
          <p:cNvSpPr txBox="1"/>
          <p:nvPr/>
        </p:nvSpPr>
        <p:spPr>
          <a:xfrm>
            <a:off x="6304700" y="3151450"/>
            <a:ext cx="1911300" cy="4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3C78D8"/>
                </a:solidFill>
              </a:rPr>
              <a:t>POM패턴</a:t>
            </a:r>
            <a:endParaRPr sz="2400">
              <a:solidFill>
                <a:srgbClr val="3C78D8"/>
              </a:solidFill>
            </a:endParaRPr>
          </a:p>
        </p:txBody>
      </p:sp>
      <p:sp>
        <p:nvSpPr>
          <p:cNvPr id="183" name="Shape 183"/>
          <p:cNvSpPr txBox="1"/>
          <p:nvPr/>
        </p:nvSpPr>
        <p:spPr>
          <a:xfrm>
            <a:off x="4745675" y="4286400"/>
            <a:ext cx="3779400" cy="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100">
                <a:solidFill>
                  <a:srgbClr val="E06666"/>
                </a:solidFill>
              </a:rPr>
              <a:t>하나의 페이지 오브젝트를 복수의 테스트에서 이용 가능</a:t>
            </a:r>
            <a:endParaRPr b="1" sz="1100">
              <a:solidFill>
                <a:srgbClr val="E06666"/>
              </a:solidFill>
            </a:endParaRPr>
          </a:p>
        </p:txBody>
      </p:sp>
      <p:sp>
        <p:nvSpPr>
          <p:cNvPr id="184" name="Shape 184"/>
          <p:cNvSpPr txBox="1"/>
          <p:nvPr/>
        </p:nvSpPr>
        <p:spPr>
          <a:xfrm>
            <a:off x="1040425" y="2875825"/>
            <a:ext cx="4905900" cy="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100">
                <a:solidFill>
                  <a:srgbClr val="E06666"/>
                </a:solidFill>
              </a:rPr>
              <a:t>Html element를 찾는 코드를 테스트코드에서 페이지 오브젝트로 이동 가능</a:t>
            </a:r>
            <a:endParaRPr b="1" sz="1100">
              <a:solidFill>
                <a:srgbClr val="E06666"/>
              </a:solidFill>
            </a:endParaRPr>
          </a:p>
        </p:txBody>
      </p:sp>
      <p:sp>
        <p:nvSpPr>
          <p:cNvPr id="185" name="Shape 185"/>
          <p:cNvSpPr txBox="1"/>
          <p:nvPr/>
        </p:nvSpPr>
        <p:spPr>
          <a:xfrm>
            <a:off x="177575" y="3848625"/>
            <a:ext cx="1251000" cy="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100">
                <a:solidFill>
                  <a:srgbClr val="E06666"/>
                </a:solidFill>
              </a:rPr>
              <a:t>가</a:t>
            </a:r>
            <a:r>
              <a:rPr b="1" lang="en" sz="1100">
                <a:solidFill>
                  <a:srgbClr val="E06666"/>
                </a:solidFill>
              </a:rPr>
              <a:t>독성이 좋아짐</a:t>
            </a:r>
            <a:endParaRPr b="1" sz="1100">
              <a:solidFill>
                <a:srgbClr val="E06666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POM(Page Object Model) 패턴 - 4</a:t>
            </a:r>
            <a:endParaRPr/>
          </a:p>
        </p:txBody>
      </p:sp>
      <p:sp>
        <p:nvSpPr>
          <p:cNvPr id="191" name="Shape 19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92" name="Shape 1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551" y="1152475"/>
            <a:ext cx="7102515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그외</a:t>
            </a:r>
            <a:endParaRPr/>
          </a:p>
        </p:txBody>
      </p:sp>
      <p:sp>
        <p:nvSpPr>
          <p:cNvPr id="198" name="Shape 19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Char char="●"/>
            </a:pPr>
            <a:r>
              <a:rPr lang="en">
                <a:solidFill>
                  <a:srgbClr val="D9D9D9"/>
                </a:solidFill>
              </a:rPr>
              <a:t>Headless Chrome 테스트</a:t>
            </a:r>
            <a:endParaRPr>
              <a:solidFill>
                <a:srgbClr val="D9D9D9"/>
              </a:solidFill>
            </a:endParaRPr>
          </a:p>
          <a:p>
            <a:pPr indent="-317500" lvl="1" marL="914400" rtl="0">
              <a:lnSpc>
                <a:spcPct val="4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"/>
              <a:buChar char="○"/>
            </a:pPr>
            <a:r>
              <a:rPr lang="en">
                <a:solidFill>
                  <a:srgbClr val="D9D9D9"/>
                </a:solidFill>
              </a:rPr>
              <a:t>Java 소스에서 설정</a:t>
            </a:r>
            <a:r>
              <a:rPr lang="en">
                <a:solidFill>
                  <a:srgbClr val="D9D9D9"/>
                </a:solidFill>
              </a:rPr>
              <a:t>할 경우</a:t>
            </a:r>
            <a:endParaRPr>
              <a:solidFill>
                <a:srgbClr val="D9D9D9"/>
              </a:solidFill>
            </a:endParaRPr>
          </a:p>
          <a:p>
            <a:pPr indent="-317500" lvl="1" marL="914400" rtl="0">
              <a:lnSpc>
                <a:spcPct val="4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"/>
              <a:buChar char="○"/>
            </a:pPr>
            <a:r>
              <a:rPr lang="en">
                <a:solidFill>
                  <a:srgbClr val="D9D9D9"/>
                </a:solidFill>
              </a:rPr>
              <a:t>메이븐 실행시 설정</a:t>
            </a:r>
            <a:r>
              <a:rPr lang="en">
                <a:solidFill>
                  <a:srgbClr val="D9D9D9"/>
                </a:solidFill>
              </a:rPr>
              <a:t>할 경우</a:t>
            </a:r>
            <a:endParaRPr>
              <a:solidFill>
                <a:srgbClr val="D9D9D9"/>
              </a:solidFill>
            </a:endParaRPr>
          </a:p>
          <a:p>
            <a:pPr indent="-342900" lvl="0" marL="45720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Char char="●"/>
            </a:pPr>
            <a:r>
              <a:rPr lang="en">
                <a:solidFill>
                  <a:srgbClr val="D9D9D9"/>
                </a:solidFill>
              </a:rPr>
              <a:t>테스트가 실패했을때(설정한 장소에 스크린샷과 html파일이 저장됨)</a:t>
            </a:r>
            <a:endParaRPr>
              <a:solidFill>
                <a:srgbClr val="D9D9D9"/>
              </a:solidFill>
            </a:endParaRPr>
          </a:p>
        </p:txBody>
      </p:sp>
      <p:sp>
        <p:nvSpPr>
          <p:cNvPr id="199" name="Shape 199"/>
          <p:cNvSpPr txBox="1"/>
          <p:nvPr/>
        </p:nvSpPr>
        <p:spPr>
          <a:xfrm>
            <a:off x="1337450" y="1922625"/>
            <a:ext cx="4219800" cy="3552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B7B7B7"/>
                </a:solidFill>
              </a:rPr>
              <a:t>System.setProperty("selenide.isHeadless", true);</a:t>
            </a:r>
            <a:endParaRPr>
              <a:solidFill>
                <a:srgbClr val="B7B7B7"/>
              </a:solidFill>
            </a:endParaRPr>
          </a:p>
        </p:txBody>
      </p:sp>
      <p:sp>
        <p:nvSpPr>
          <p:cNvPr id="200" name="Shape 200"/>
          <p:cNvSpPr txBox="1"/>
          <p:nvPr/>
        </p:nvSpPr>
        <p:spPr>
          <a:xfrm>
            <a:off x="1337450" y="2760825"/>
            <a:ext cx="4219800" cy="3552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B7B7B7"/>
                </a:solidFill>
              </a:rPr>
              <a:t>-Dchromeoptions.args=headless</a:t>
            </a:r>
            <a:endParaRPr sz="1100">
              <a:solidFill>
                <a:srgbClr val="B7B7B7"/>
              </a:solidFill>
            </a:endParaRPr>
          </a:p>
        </p:txBody>
      </p:sp>
      <p:sp>
        <p:nvSpPr>
          <p:cNvPr id="201" name="Shape 201"/>
          <p:cNvSpPr txBox="1"/>
          <p:nvPr/>
        </p:nvSpPr>
        <p:spPr>
          <a:xfrm>
            <a:off x="1337450" y="3599025"/>
            <a:ext cx="4154100" cy="3552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B7B7B7"/>
                </a:solidFill>
              </a:rPr>
              <a:t>System.setProperty("selenide.reportsFolder", "저장할 폴더명");</a:t>
            </a:r>
            <a:endParaRPr sz="1100">
              <a:solidFill>
                <a:srgbClr val="B7B7B7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Travis CI와 Slack연동</a:t>
            </a:r>
            <a:endParaRPr/>
          </a:p>
        </p:txBody>
      </p:sp>
      <p:sp>
        <p:nvSpPr>
          <p:cNvPr id="207" name="Shape 20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D9D9D9"/>
              </a:solidFill>
            </a:endParaRPr>
          </a:p>
          <a:p>
            <a:pPr indent="-330200" lvl="0" marL="457200" rtl="0">
              <a:spcBef>
                <a:spcPts val="1600"/>
              </a:spcBef>
              <a:spcAft>
                <a:spcPts val="0"/>
              </a:spcAft>
              <a:buClr>
                <a:srgbClr val="D9D9D9"/>
              </a:buClr>
              <a:buSzPts val="1600"/>
              <a:buChar char="●"/>
            </a:pPr>
            <a:r>
              <a:rPr lang="en" sz="1600">
                <a:solidFill>
                  <a:srgbClr val="D9D9D9"/>
                </a:solidFill>
              </a:rPr>
              <a:t>Github에 푸쉬 → Travis CI빌드(headless Chrome으로 테스트 실행) → 슬랙에 결과통지</a:t>
            </a:r>
            <a:endParaRPr sz="1600">
              <a:solidFill>
                <a:srgbClr val="D9D9D9"/>
              </a:solidFill>
            </a:endParaRPr>
          </a:p>
          <a:p>
            <a:pPr indent="-330200" lvl="0" marL="45720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600"/>
              <a:buChar char="●"/>
            </a:pPr>
            <a:r>
              <a:rPr lang="en">
                <a:solidFill>
                  <a:srgbClr val="D9D9D9"/>
                </a:solidFill>
              </a:rPr>
              <a:t>.travis.yml파일에 밑의 부분을 추가</a:t>
            </a:r>
            <a:endParaRPr sz="1600">
              <a:solidFill>
                <a:srgbClr val="D9D9D9"/>
              </a:solidFill>
            </a:endParaRPr>
          </a:p>
        </p:txBody>
      </p:sp>
      <p:sp>
        <p:nvSpPr>
          <p:cNvPr id="208" name="Shape 208"/>
          <p:cNvSpPr/>
          <p:nvPr/>
        </p:nvSpPr>
        <p:spPr>
          <a:xfrm>
            <a:off x="454675" y="1003650"/>
            <a:ext cx="7992300" cy="15843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9" name="Shape 2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675" y="1076275"/>
            <a:ext cx="1751100" cy="145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Shape 2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45475" y="1104350"/>
            <a:ext cx="1410700" cy="1399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Shape 2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49075" y="1053400"/>
            <a:ext cx="1484800" cy="1484800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Shape 212"/>
          <p:cNvSpPr/>
          <p:nvPr/>
        </p:nvSpPr>
        <p:spPr>
          <a:xfrm>
            <a:off x="2408350" y="1522275"/>
            <a:ext cx="1136700" cy="461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Shape 213"/>
          <p:cNvSpPr/>
          <p:nvPr/>
        </p:nvSpPr>
        <p:spPr>
          <a:xfrm>
            <a:off x="5456350" y="1522275"/>
            <a:ext cx="1136700" cy="461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4" name="Shape 2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4113" y="3399925"/>
            <a:ext cx="8201025" cy="1085850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Shape 215"/>
          <p:cNvSpPr/>
          <p:nvPr/>
        </p:nvSpPr>
        <p:spPr>
          <a:xfrm>
            <a:off x="696225" y="3516625"/>
            <a:ext cx="1410600" cy="341100"/>
          </a:xfrm>
          <a:prstGeom prst="rect">
            <a:avLst/>
          </a:prstGeom>
          <a:noFill/>
          <a:ln cap="flat" cmpd="sng" w="1905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Shape 216"/>
          <p:cNvSpPr/>
          <p:nvPr/>
        </p:nvSpPr>
        <p:spPr>
          <a:xfrm>
            <a:off x="6255000" y="4059750"/>
            <a:ext cx="2362500" cy="341100"/>
          </a:xfrm>
          <a:prstGeom prst="rect">
            <a:avLst/>
          </a:prstGeom>
          <a:noFill/>
          <a:ln cap="flat" cmpd="sng" w="1905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/>
          <p:nvPr>
            <p:ph idx="1" type="body"/>
          </p:nvPr>
        </p:nvSpPr>
        <p:spPr>
          <a:xfrm>
            <a:off x="261950" y="677228"/>
            <a:ext cx="8520600" cy="411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Char char="●"/>
            </a:pPr>
            <a:r>
              <a:rPr lang="en">
                <a:solidFill>
                  <a:srgbClr val="D9D9D9"/>
                </a:solidFill>
              </a:rPr>
              <a:t>Slack : @요다</a:t>
            </a:r>
            <a:endParaRPr>
              <a:solidFill>
                <a:srgbClr val="D9D9D9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Char char="●"/>
            </a:pPr>
            <a:r>
              <a:rPr lang="en">
                <a:solidFill>
                  <a:srgbClr val="D9D9D9"/>
                </a:solidFill>
              </a:rPr>
              <a:t>Software engineer</a:t>
            </a:r>
            <a:endParaRPr>
              <a:solidFill>
                <a:srgbClr val="D9D9D9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Char char="●"/>
            </a:pPr>
            <a:r>
              <a:rPr lang="en">
                <a:solidFill>
                  <a:srgbClr val="D9D9D9"/>
                </a:solidFill>
              </a:rPr>
              <a:t>요즘 관심사: </a:t>
            </a:r>
            <a:endParaRPr>
              <a:solidFill>
                <a:srgbClr val="D9D9D9"/>
              </a:solidFill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9D9D9"/>
                </a:solidFill>
              </a:rPr>
              <a:t>스프링5+스프링 부트2, 데브옵스</a:t>
            </a:r>
            <a:endParaRPr>
              <a:solidFill>
                <a:srgbClr val="D9D9D9"/>
              </a:solidFill>
            </a:endParaRPr>
          </a:p>
          <a:p>
            <a:pPr indent="0" lvl="0" marL="0" rtl="0" algn="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accent2"/>
              </a:solidFill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2"/>
                </a:solidFill>
              </a:rPr>
              <a:t>                       </a:t>
            </a:r>
            <a:r>
              <a:rPr lang="en" sz="2400">
                <a:solidFill>
                  <a:schemeClr val="accent2"/>
                </a:solidFill>
              </a:rPr>
              <a:t>Do. Or do not. There is no try.</a:t>
            </a:r>
            <a:endParaRPr sz="2400">
              <a:solidFill>
                <a:schemeClr val="accent2"/>
              </a:solidFill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2"/>
                </a:solidFill>
              </a:rPr>
              <a:t>                       (하려면 제대로 혀. 아님 말구.)</a:t>
            </a:r>
            <a:endParaRPr sz="2400">
              <a:solidFill>
                <a:schemeClr val="accent2"/>
              </a:solidFill>
            </a:endParaRPr>
          </a:p>
          <a:p>
            <a:pPr indent="45720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rgbClr val="ADADAD"/>
                </a:solidFill>
              </a:rPr>
              <a:t>                                                    </a:t>
            </a:r>
            <a:r>
              <a:rPr lang="en" sz="1200">
                <a:solidFill>
                  <a:srgbClr val="ADADAD"/>
                </a:solidFill>
              </a:rPr>
              <a:t>STAR WARS Episode 5 「The Empire Strikes Back」에서 요다의 명대사</a:t>
            </a:r>
            <a:endParaRPr sz="1200"/>
          </a:p>
        </p:txBody>
      </p:sp>
      <p:pic>
        <p:nvPicPr>
          <p:cNvPr descr="01.jpg" id="60" name="Shape 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1475" y="2940800"/>
            <a:ext cx="2930675" cy="164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Shape 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71300" y="547050"/>
            <a:ext cx="4662176" cy="188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/>
          <p:nvPr/>
        </p:nvSpPr>
        <p:spPr>
          <a:xfrm>
            <a:off x="362325" y="1229050"/>
            <a:ext cx="8404200" cy="22380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Shape 222"/>
          <p:cNvSpPr txBox="1"/>
          <p:nvPr>
            <p:ph idx="1" type="body"/>
          </p:nvPr>
        </p:nvSpPr>
        <p:spPr>
          <a:xfrm>
            <a:off x="311700" y="1152475"/>
            <a:ext cx="8520600" cy="372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EFEF"/>
                </a:solidFill>
              </a:rPr>
              <a:t>테스트 케이스</a:t>
            </a:r>
            <a:endParaRPr>
              <a:solidFill>
                <a:srgbClr val="EFEFEF"/>
              </a:solidFill>
            </a:endParaRPr>
          </a:p>
          <a:p>
            <a:pPr indent="-317500" lvl="1" marL="914400" rtl="0">
              <a:spcBef>
                <a:spcPts val="1600"/>
              </a:spcBef>
              <a:spcAft>
                <a:spcPts val="0"/>
              </a:spcAft>
              <a:buClr>
                <a:srgbClr val="EFEFEF"/>
              </a:buClr>
              <a:buSzPts val="1400"/>
              <a:buChar char="○"/>
            </a:pPr>
            <a:r>
              <a:rPr lang="en">
                <a:solidFill>
                  <a:srgbClr val="EFEFEF"/>
                </a:solidFill>
              </a:rPr>
              <a:t>Ajax테스트</a:t>
            </a:r>
            <a:endParaRPr>
              <a:solidFill>
                <a:srgbClr val="EFEFEF"/>
              </a:solidFill>
            </a:endParaRPr>
          </a:p>
          <a:p>
            <a:pPr indent="-317500" lvl="2" marL="137160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Char char="■"/>
            </a:pPr>
            <a:r>
              <a:rPr lang="en">
                <a:solidFill>
                  <a:srgbClr val="EFEFEF"/>
                </a:solidFill>
              </a:rPr>
              <a:t>Input란에 3을 입력후 버튼을 클릭하면 3초후에 “3 seconds later”라는 문자가 나오는가를 체크</a:t>
            </a:r>
            <a:endParaRPr>
              <a:solidFill>
                <a:srgbClr val="EFEFEF"/>
              </a:solidFill>
            </a:endParaRP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Char char="○"/>
            </a:pPr>
            <a:r>
              <a:rPr lang="en">
                <a:solidFill>
                  <a:srgbClr val="EFEFEF"/>
                </a:solidFill>
              </a:rPr>
              <a:t>“Selenide” 단어로 검색해서 결과를 체크</a:t>
            </a:r>
            <a:endParaRPr>
              <a:solidFill>
                <a:srgbClr val="EFEFEF"/>
              </a:solidFill>
            </a:endParaRPr>
          </a:p>
          <a:p>
            <a:pPr indent="-317500" lvl="2" marL="137160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Char char="■"/>
            </a:pPr>
            <a:r>
              <a:rPr lang="en">
                <a:solidFill>
                  <a:srgbClr val="EFEFEF"/>
                </a:solidFill>
              </a:rPr>
              <a:t>Google검색</a:t>
            </a:r>
            <a:endParaRPr>
              <a:solidFill>
                <a:srgbClr val="EFEFEF"/>
              </a:solidFill>
            </a:endParaRPr>
          </a:p>
          <a:p>
            <a:pPr indent="-317500" lvl="2" marL="137160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Char char="■"/>
            </a:pPr>
            <a:r>
              <a:rPr lang="en">
                <a:solidFill>
                  <a:srgbClr val="EFEFEF"/>
                </a:solidFill>
              </a:rPr>
              <a:t>네이버검색</a:t>
            </a:r>
            <a:endParaRPr>
              <a:solidFill>
                <a:srgbClr val="EFEFEF"/>
              </a:solidFill>
            </a:endParaRPr>
          </a:p>
          <a:p>
            <a:pPr indent="-317500" lvl="2" marL="137160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Char char="■"/>
            </a:pPr>
            <a:r>
              <a:rPr lang="en">
                <a:solidFill>
                  <a:srgbClr val="EFEFEF"/>
                </a:solidFill>
              </a:rPr>
              <a:t>Yahoo검색</a:t>
            </a:r>
            <a:endParaRPr>
              <a:solidFill>
                <a:srgbClr val="EFEFEF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Char char="●"/>
            </a:pPr>
            <a:r>
              <a:rPr lang="en">
                <a:solidFill>
                  <a:srgbClr val="D9D9D9"/>
                </a:solidFill>
              </a:rPr>
              <a:t>로컬환경에서 테스트 실행</a:t>
            </a:r>
            <a:endParaRPr>
              <a:solidFill>
                <a:srgbClr val="D9D9D9"/>
              </a:solidFill>
            </a:endParaRP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"/>
              <a:buChar char="○"/>
            </a:pPr>
            <a:r>
              <a:rPr lang="en">
                <a:solidFill>
                  <a:srgbClr val="D9D9D9"/>
                </a:solidFill>
              </a:rPr>
              <a:t>일반 브라우저 테스트</a:t>
            </a:r>
            <a:endParaRPr>
              <a:solidFill>
                <a:srgbClr val="D9D9D9"/>
              </a:solidFill>
            </a:endParaRP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"/>
              <a:buChar char="○"/>
            </a:pPr>
            <a:r>
              <a:rPr lang="en">
                <a:solidFill>
                  <a:srgbClr val="D9D9D9"/>
                </a:solidFill>
              </a:rPr>
              <a:t>Headless Chrome테스트</a:t>
            </a:r>
            <a:endParaRPr>
              <a:solidFill>
                <a:srgbClr val="D9D9D9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Char char="●"/>
            </a:pPr>
            <a:r>
              <a:rPr lang="en">
                <a:solidFill>
                  <a:srgbClr val="D9D9D9"/>
                </a:solidFill>
              </a:rPr>
              <a:t>테스트가 실패한 경우의 확인</a:t>
            </a:r>
            <a:endParaRPr>
              <a:solidFill>
                <a:srgbClr val="D9D9D9"/>
              </a:solidFill>
            </a:endParaRPr>
          </a:p>
          <a:p>
            <a:pPr indent="-342900" lvl="0" marL="45720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Char char="●"/>
            </a:pPr>
            <a:r>
              <a:rPr lang="en">
                <a:solidFill>
                  <a:srgbClr val="D9D9D9"/>
                </a:solidFill>
              </a:rPr>
              <a:t>Travis CI연동 테스트</a:t>
            </a:r>
            <a:endParaRPr>
              <a:solidFill>
                <a:srgbClr val="D9D9D9"/>
              </a:solidFill>
            </a:endParaRPr>
          </a:p>
        </p:txBody>
      </p:sp>
      <p:sp>
        <p:nvSpPr>
          <p:cNvPr id="223" name="Shape 2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시연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마치며</a:t>
            </a:r>
            <a:endParaRPr/>
          </a:p>
        </p:txBody>
      </p:sp>
      <p:sp>
        <p:nvSpPr>
          <p:cNvPr id="229" name="Shape 229"/>
          <p:cNvSpPr txBox="1"/>
          <p:nvPr>
            <p:ph idx="1" type="body"/>
          </p:nvPr>
        </p:nvSpPr>
        <p:spPr>
          <a:xfrm>
            <a:off x="311700" y="1152475"/>
            <a:ext cx="400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Char char="●"/>
            </a:pPr>
            <a:r>
              <a:rPr lang="en">
                <a:solidFill>
                  <a:srgbClr val="D9D9D9"/>
                </a:solidFill>
              </a:rPr>
              <a:t>Headless크롬 테스트는 불안정한 면이 있다</a:t>
            </a:r>
            <a:endParaRPr>
              <a:solidFill>
                <a:srgbClr val="D9D9D9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Char char="●"/>
            </a:pPr>
            <a:r>
              <a:rPr lang="en">
                <a:solidFill>
                  <a:srgbClr val="D9D9D9"/>
                </a:solidFill>
              </a:rPr>
              <a:t>가끔 이유없이 CI툴에서 테스트 실패하는경우가 있다(네트워크등의 문제?)</a:t>
            </a:r>
            <a:endParaRPr>
              <a:solidFill>
                <a:srgbClr val="D9D9D9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Char char="●"/>
            </a:pPr>
            <a:r>
              <a:rPr lang="en">
                <a:solidFill>
                  <a:srgbClr val="D9D9D9"/>
                </a:solidFill>
              </a:rPr>
              <a:t>최신버전의 셀레늄이나 JUnit을 바로 사용하고 싶은 경우엔 셀레니드 사용은 비추천</a:t>
            </a:r>
            <a:endParaRPr>
              <a:solidFill>
                <a:srgbClr val="D9D9D9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Char char="●"/>
            </a:pPr>
            <a:r>
              <a:rPr lang="en">
                <a:solidFill>
                  <a:srgbClr val="D9D9D9"/>
                </a:solidFill>
              </a:rPr>
              <a:t>시연 소스코드 :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https://github.com/buzzricksons/example-selenide-web-test</a:t>
            </a:r>
            <a:endParaRPr>
              <a:solidFill>
                <a:srgbClr val="D9D9D9"/>
              </a:solidFill>
            </a:endParaRPr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D9D9D9"/>
              </a:solidFill>
            </a:endParaRPr>
          </a:p>
        </p:txBody>
      </p:sp>
      <p:pic>
        <p:nvPicPr>
          <p:cNvPr id="230" name="Shape 2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71125" y="461775"/>
            <a:ext cx="4219950" cy="4475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Selenide를 알게 된 계기</a:t>
            </a:r>
            <a:endParaRPr/>
          </a:p>
        </p:txBody>
      </p:sp>
      <p:sp>
        <p:nvSpPr>
          <p:cNvPr id="67" name="Shape 6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CCCCCC"/>
                </a:solidFill>
              </a:rPr>
              <a:t>@JJUG(Japan Java User Group) CCC 2016 FALL</a:t>
            </a:r>
            <a:endParaRPr>
              <a:solidFill>
                <a:srgbClr val="CCCCCC"/>
              </a:solidFill>
            </a:endParaRPr>
          </a:p>
        </p:txBody>
      </p:sp>
      <p:pic>
        <p:nvPicPr>
          <p:cNvPr id="68" name="Shape 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525" y="1152474"/>
            <a:ext cx="6867025" cy="3018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Selenide란?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Shape 74"/>
          <p:cNvSpPr txBox="1"/>
          <p:nvPr>
            <p:ph idx="1" type="body"/>
          </p:nvPr>
        </p:nvSpPr>
        <p:spPr>
          <a:xfrm>
            <a:off x="311700" y="1152475"/>
            <a:ext cx="8520600" cy="366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http://selenide.org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9D9D9"/>
                </a:solidFill>
              </a:rPr>
              <a:t>Codeborne에서 개발한 자바용 웹테스트 프레임워크(셀레늄 웹드라이버를 랩핑)</a:t>
            </a:r>
            <a:endParaRPr>
              <a:solidFill>
                <a:srgbClr val="D9D9D9"/>
              </a:solidFill>
            </a:endParaRPr>
          </a:p>
          <a:p>
            <a:pPr indent="-342900" lvl="0" marL="457200" rtl="0">
              <a:spcBef>
                <a:spcPts val="1600"/>
              </a:spcBef>
              <a:spcAft>
                <a:spcPts val="0"/>
              </a:spcAft>
              <a:buClr>
                <a:srgbClr val="D9D9D9"/>
              </a:buClr>
              <a:buSzPts val="1800"/>
              <a:buChar char="●"/>
            </a:pPr>
            <a:r>
              <a:rPr lang="en">
                <a:solidFill>
                  <a:srgbClr val="D9D9D9"/>
                </a:solidFill>
              </a:rPr>
              <a:t>DSL언어 + jQuery와 유사한 문법</a:t>
            </a:r>
            <a:endParaRPr>
              <a:solidFill>
                <a:srgbClr val="D9D9D9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Char char="●"/>
            </a:pPr>
            <a:r>
              <a:rPr lang="en">
                <a:solidFill>
                  <a:srgbClr val="D9D9D9"/>
                </a:solidFill>
              </a:rPr>
              <a:t>POM(Page Object Model) 패턴의 지원</a:t>
            </a:r>
            <a:endParaRPr>
              <a:solidFill>
                <a:srgbClr val="D9D9D9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Char char="●"/>
            </a:pPr>
            <a:r>
              <a:rPr lang="en">
                <a:solidFill>
                  <a:srgbClr val="D9D9D9"/>
                </a:solidFill>
              </a:rPr>
              <a:t>활발한 유지보수(한달에 약1~2번 정도의 릴리즈)</a:t>
            </a:r>
            <a:endParaRPr>
              <a:solidFill>
                <a:srgbClr val="D9D9D9"/>
              </a:solidFill>
            </a:endParaRP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"/>
              <a:buChar char="○"/>
            </a:pPr>
            <a:r>
              <a:rPr lang="en" sz="1800" u="sng">
                <a:solidFill>
                  <a:schemeClr val="hlink"/>
                </a:solidFill>
                <a:hlinkClick r:id="rId4"/>
              </a:rPr>
              <a:t>https://github.com/codeborne/selenide/blob/master/CHANGELOG</a:t>
            </a:r>
            <a:endParaRPr>
              <a:solidFill>
                <a:srgbClr val="D9D9D9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solidFill>
                  <a:srgbClr val="D9D9D9"/>
                </a:solidFill>
              </a:rPr>
              <a:t>테스트 코드에만 신경쓰렴. 나머지는 Selenide형이 알아서 할께.</a:t>
            </a:r>
            <a:endParaRPr>
              <a:solidFill>
                <a:srgbClr val="D9D9D9"/>
              </a:solidFill>
            </a:endParaRP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>
                <a:solidFill>
                  <a:srgbClr val="D9D9D9"/>
                </a:solidFill>
              </a:rPr>
              <a:t>You don't need to think how to shutdown browser, handle timeouts and Stale Element Exceptions or search for relevant log lines, debugging your tests.</a:t>
            </a:r>
            <a:r>
              <a:rPr b="1" i="1" lang="en">
                <a:solidFill>
                  <a:srgbClr val="F6B26B"/>
                </a:solidFill>
              </a:rPr>
              <a:t>Just focus on your business logic and let Selenide do the rest!</a:t>
            </a:r>
            <a:endParaRPr b="1" i="1">
              <a:solidFill>
                <a:srgbClr val="F6B26B"/>
              </a:solidFill>
            </a:endParaRPr>
          </a:p>
        </p:txBody>
      </p:sp>
      <p:pic>
        <p:nvPicPr>
          <p:cNvPr id="75" name="Shape 7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06750" y="232000"/>
            <a:ext cx="2372800" cy="126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Codeborne in 에스토니아</a:t>
            </a:r>
            <a:endParaRPr/>
          </a:p>
        </p:txBody>
      </p:sp>
      <p:sp>
        <p:nvSpPr>
          <p:cNvPr id="81" name="Shape 81"/>
          <p:cNvSpPr txBox="1"/>
          <p:nvPr>
            <p:ph idx="1" type="body"/>
          </p:nvPr>
        </p:nvSpPr>
        <p:spPr>
          <a:xfrm>
            <a:off x="311700" y="1152475"/>
            <a:ext cx="8520600" cy="365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D9D9D9"/>
                </a:solidFill>
              </a:rPr>
              <a:t>나라 전체가 무료 와이파이존….헐...</a:t>
            </a:r>
            <a:endParaRPr>
              <a:solidFill>
                <a:srgbClr val="D9D9D9"/>
              </a:solidFill>
            </a:endParaRPr>
          </a:p>
        </p:txBody>
      </p:sp>
      <p:pic>
        <p:nvPicPr>
          <p:cNvPr id="82" name="Shape 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5250" y="1152475"/>
            <a:ext cx="4633501" cy="308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Selenide vs Geb</a:t>
            </a:r>
            <a:endParaRPr/>
          </a:p>
        </p:txBody>
      </p:sp>
      <p:sp>
        <p:nvSpPr>
          <p:cNvPr id="88" name="Shape 8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89" name="Shape 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37520" y="1649382"/>
            <a:ext cx="3832099" cy="2552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Shape 90"/>
          <p:cNvPicPr preferRelativeResize="0"/>
          <p:nvPr/>
        </p:nvPicPr>
        <p:blipFill rotWithShape="1">
          <a:blip r:embed="rId4">
            <a:alphaModFix/>
          </a:blip>
          <a:srcRect b="0" l="0" r="18187" t="0"/>
          <a:stretch/>
        </p:blipFill>
        <p:spPr>
          <a:xfrm>
            <a:off x="265875" y="1874363"/>
            <a:ext cx="4046450" cy="1972625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Shape 91"/>
          <p:cNvSpPr txBox="1"/>
          <p:nvPr/>
        </p:nvSpPr>
        <p:spPr>
          <a:xfrm>
            <a:off x="4487950" y="2465175"/>
            <a:ext cx="625200" cy="7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0000"/>
                </a:solidFill>
                <a:latin typeface="Nunito"/>
                <a:ea typeface="Nunito"/>
                <a:cs typeface="Nunito"/>
                <a:sym typeface="Nunito"/>
              </a:rPr>
              <a:t>vs</a:t>
            </a:r>
            <a:endParaRPr b="1" sz="3000">
              <a:solidFill>
                <a:srgbClr val="FF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Selenide vs Geb - 공통점</a:t>
            </a:r>
            <a:endParaRPr/>
          </a:p>
        </p:txBody>
      </p:sp>
      <p:sp>
        <p:nvSpPr>
          <p:cNvPr id="97" name="Shape 97"/>
          <p:cNvSpPr txBox="1"/>
          <p:nvPr>
            <p:ph idx="1" type="body"/>
          </p:nvPr>
        </p:nvSpPr>
        <p:spPr>
          <a:xfrm>
            <a:off x="311700" y="1152475"/>
            <a:ext cx="8520600" cy="150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Char char="●"/>
            </a:pPr>
            <a:r>
              <a:rPr lang="en">
                <a:solidFill>
                  <a:srgbClr val="D9D9D9"/>
                </a:solidFill>
              </a:rPr>
              <a:t>셀레늄 웹드라이버를 랩핑한 프레임워크</a:t>
            </a:r>
            <a:endParaRPr>
              <a:solidFill>
                <a:srgbClr val="D9D9D9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Char char="●"/>
            </a:pPr>
            <a:r>
              <a:rPr lang="en">
                <a:solidFill>
                  <a:srgbClr val="D9D9D9"/>
                </a:solidFill>
              </a:rPr>
              <a:t>DLS언어 + jQuery와 유사한 문법 </a:t>
            </a:r>
            <a:endParaRPr>
              <a:solidFill>
                <a:srgbClr val="D9D9D9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Char char="●"/>
            </a:pPr>
            <a:r>
              <a:rPr lang="en">
                <a:solidFill>
                  <a:srgbClr val="D9D9D9"/>
                </a:solidFill>
              </a:rPr>
              <a:t>POM(Page Object Model) 지원</a:t>
            </a:r>
            <a:endParaRPr>
              <a:solidFill>
                <a:srgbClr val="D9D9D9"/>
              </a:solidFill>
            </a:endParaRPr>
          </a:p>
          <a:p>
            <a:pPr indent="-342900" lvl="0" marL="45720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Char char="●"/>
            </a:pPr>
            <a:r>
              <a:rPr lang="en">
                <a:solidFill>
                  <a:srgbClr val="D9D9D9"/>
                </a:solidFill>
              </a:rPr>
              <a:t>셀레늄에 비해 코딩할 테스트 코드양이 줄어듬</a:t>
            </a:r>
            <a:endParaRPr>
              <a:solidFill>
                <a:srgbClr val="D9D9D9"/>
              </a:solidFill>
            </a:endParaRPr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Selenide vs Geb - 차이점</a:t>
            </a:r>
            <a:endParaRPr/>
          </a:p>
        </p:txBody>
      </p:sp>
      <p:graphicFrame>
        <p:nvGraphicFramePr>
          <p:cNvPr id="103" name="Shape 103"/>
          <p:cNvGraphicFramePr/>
          <p:nvPr/>
        </p:nvGraphicFramePr>
        <p:xfrm>
          <a:off x="453775" y="1038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{82887DEE-71BE-4BF9-81D0-5EE4A1A877B7}</a:tableStyleId>
              </a:tblPr>
              <a:tblGrid>
                <a:gridCol w="3911375"/>
                <a:gridCol w="4046350"/>
              </a:tblGrid>
              <a:tr h="9431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2400">
                          <a:solidFill>
                            <a:srgbClr val="D9D9D9"/>
                          </a:solidFill>
                        </a:rPr>
                        <a:t>Selenide</a:t>
                      </a:r>
                      <a:endParaRPr sz="2400">
                        <a:solidFill>
                          <a:srgbClr val="D9D9D9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2400">
                          <a:solidFill>
                            <a:srgbClr val="D9D9D9"/>
                          </a:solidFill>
                        </a:rPr>
                        <a:t>Geb</a:t>
                      </a:r>
                      <a:endParaRPr sz="2400">
                        <a:solidFill>
                          <a:srgbClr val="D9D9D9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</a:tr>
              <a:tr h="2545025">
                <a:tc>
                  <a:txBody>
                    <a:bodyPr>
                      <a:noAutofit/>
                    </a:bodyPr>
                    <a:lstStyle/>
                    <a:p>
                      <a:pPr indent="-342900" lvl="0" marL="45720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D9D9D9"/>
                        </a:buClr>
                        <a:buSzPts val="1800"/>
                        <a:buChar char="●"/>
                      </a:pPr>
                      <a:r>
                        <a:rPr lang="en" sz="1800" u="sng">
                          <a:solidFill>
                            <a:schemeClr val="hlink"/>
                          </a:solidFill>
                          <a:hlinkClick r:id="rId3"/>
                        </a:rPr>
                        <a:t>http://selenide.org</a:t>
                      </a:r>
                      <a:endParaRPr sz="1800">
                        <a:solidFill>
                          <a:srgbClr val="D9D9D9"/>
                        </a:solidFill>
                      </a:endParaRPr>
                    </a:p>
                    <a:p>
                      <a:pPr indent="-342900" lvl="0" marL="45720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D9D9D9"/>
                        </a:buClr>
                        <a:buSzPts val="1800"/>
                        <a:buChar char="●"/>
                      </a:pPr>
                      <a:r>
                        <a:rPr lang="en" sz="1800">
                          <a:solidFill>
                            <a:srgbClr val="D9D9D9"/>
                          </a:solidFill>
                        </a:rPr>
                        <a:t>Java를 이용(JUnit/TestNG)</a:t>
                      </a:r>
                      <a:endParaRPr sz="1800">
                        <a:solidFill>
                          <a:srgbClr val="D9D9D9"/>
                        </a:solidFill>
                      </a:endParaRPr>
                    </a:p>
                    <a:p>
                      <a:pPr indent="-342900" lvl="0" marL="45720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D9D9D9"/>
                        </a:buClr>
                        <a:buSzPts val="1800"/>
                        <a:buChar char="●"/>
                      </a:pPr>
                      <a:r>
                        <a:rPr lang="en" sz="1800">
                          <a:solidFill>
                            <a:srgbClr val="D9D9D9"/>
                          </a:solidFill>
                        </a:rPr>
                        <a:t>엔터프라이즈 서포트</a:t>
                      </a:r>
                      <a:endParaRPr sz="1800">
                        <a:solidFill>
                          <a:srgbClr val="D9D9D9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-342900" lvl="0" marL="45720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D9D9D9"/>
                        </a:buClr>
                        <a:buSzPts val="1800"/>
                        <a:buChar char="●"/>
                      </a:pPr>
                      <a:r>
                        <a:rPr lang="en" sz="1800" u="sng">
                          <a:solidFill>
                            <a:schemeClr val="hlink"/>
                          </a:solidFill>
                          <a:hlinkClick r:id="rId4"/>
                        </a:rPr>
                        <a:t>http://www.gebish.org</a:t>
                      </a:r>
                      <a:endParaRPr sz="1800">
                        <a:solidFill>
                          <a:srgbClr val="D9D9D9"/>
                        </a:solidFill>
                      </a:endParaRPr>
                    </a:p>
                    <a:p>
                      <a:pPr indent="-342900" lvl="0" marL="45720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D9D9D9"/>
                        </a:buClr>
                        <a:buSzPts val="1800"/>
                        <a:buChar char="●"/>
                      </a:pPr>
                      <a:r>
                        <a:rPr lang="en" sz="1800">
                          <a:solidFill>
                            <a:srgbClr val="D9D9D9"/>
                          </a:solidFill>
                        </a:rPr>
                        <a:t>Groovy를 이용(Spock)</a:t>
                      </a:r>
                      <a:endParaRPr sz="1800">
                        <a:solidFill>
                          <a:srgbClr val="D9D9D9"/>
                        </a:solidFill>
                      </a:endParaRPr>
                    </a:p>
                    <a:p>
                      <a:pPr indent="-342900" lvl="0" marL="45720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D9D9D9"/>
                        </a:buClr>
                        <a:buSzPts val="1800"/>
                        <a:buChar char="●"/>
                      </a:pPr>
                      <a:r>
                        <a:rPr lang="en" sz="1800">
                          <a:solidFill>
                            <a:srgbClr val="D9D9D9"/>
                          </a:solidFill>
                        </a:rPr>
                        <a:t>Selenide보다 적은 테스트 코드량</a:t>
                      </a:r>
                      <a:endParaRPr sz="1800">
                        <a:solidFill>
                          <a:srgbClr val="D9D9D9"/>
                        </a:solidFill>
                      </a:endParaRPr>
                    </a:p>
                    <a:p>
                      <a:pPr indent="-342900" lvl="0" marL="45720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D9D9D9"/>
                        </a:buClr>
                        <a:buSzPts val="1800"/>
                        <a:buChar char="●"/>
                      </a:pPr>
                      <a:r>
                        <a:rPr lang="en" sz="1800">
                          <a:solidFill>
                            <a:srgbClr val="D9D9D9"/>
                          </a:solidFill>
                        </a:rPr>
                        <a:t>IDE의 서포트가 Selenide에 비해 빈약함</a:t>
                      </a:r>
                      <a:endParaRPr sz="1800">
                        <a:solidFill>
                          <a:srgbClr val="D9D9D9"/>
                        </a:solidFill>
                      </a:endParaRPr>
                    </a:p>
                    <a:p>
                      <a:pPr indent="0" lvl="0" marL="0" rtl="0">
                        <a:spcBef>
                          <a:spcPts val="16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104" name="Shape 10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73125" y="1102450"/>
            <a:ext cx="1746450" cy="6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Shape 10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42400" y="1102450"/>
            <a:ext cx="1240098" cy="6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Shape 10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118525" y="1102450"/>
            <a:ext cx="879734" cy="65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Selenide의 도입</a:t>
            </a:r>
            <a:endParaRPr/>
          </a:p>
        </p:txBody>
      </p:sp>
      <p:sp>
        <p:nvSpPr>
          <p:cNvPr id="112" name="Shape 112"/>
          <p:cNvSpPr txBox="1"/>
          <p:nvPr>
            <p:ph idx="1" type="body"/>
          </p:nvPr>
        </p:nvSpPr>
        <p:spPr>
          <a:xfrm>
            <a:off x="311700" y="1152475"/>
            <a:ext cx="8520600" cy="36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9D9D9"/>
                </a:solidFill>
              </a:rPr>
              <a:t>Maven</a:t>
            </a:r>
            <a:endParaRPr>
              <a:solidFill>
                <a:srgbClr val="D9D9D9"/>
              </a:solidFill>
            </a:endParaRPr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9D9D9"/>
                </a:solidFill>
              </a:rPr>
              <a:t>Gradle</a:t>
            </a:r>
            <a:endParaRPr>
              <a:solidFill>
                <a:srgbClr val="D9D9D9"/>
              </a:solidFill>
            </a:endParaRPr>
          </a:p>
          <a:p>
            <a:pPr indent="0" lvl="0" mar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※Selenium과 JUnit은 import할 필요 없음(자체 내장)</a:t>
            </a:r>
            <a:endParaRPr/>
          </a:p>
        </p:txBody>
      </p:sp>
      <p:sp>
        <p:nvSpPr>
          <p:cNvPr id="113" name="Shape 113"/>
          <p:cNvSpPr txBox="1"/>
          <p:nvPr/>
        </p:nvSpPr>
        <p:spPr>
          <a:xfrm>
            <a:off x="483100" y="1555850"/>
            <a:ext cx="5996100" cy="14634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CCCC"/>
                </a:solidFill>
              </a:rPr>
              <a:t>&lt;dependency&gt;</a:t>
            </a:r>
            <a:br>
              <a:rPr lang="en">
                <a:solidFill>
                  <a:srgbClr val="CCCCCC"/>
                </a:solidFill>
              </a:rPr>
            </a:br>
            <a:r>
              <a:rPr lang="en">
                <a:solidFill>
                  <a:srgbClr val="CCCCCC"/>
                </a:solidFill>
              </a:rPr>
              <a:t>    &lt;groupId&gt;com.codeborne&lt;/groupId&gt;</a:t>
            </a:r>
            <a:br>
              <a:rPr lang="en">
                <a:solidFill>
                  <a:srgbClr val="CCCCCC"/>
                </a:solidFill>
              </a:rPr>
            </a:br>
            <a:r>
              <a:rPr lang="en">
                <a:solidFill>
                  <a:srgbClr val="CCCCCC"/>
                </a:solidFill>
              </a:rPr>
              <a:t>    &lt;artifactId&gt;selenide&lt;/artifactId&gt;</a:t>
            </a:r>
            <a:br>
              <a:rPr lang="en">
                <a:solidFill>
                  <a:srgbClr val="CCCCCC"/>
                </a:solidFill>
              </a:rPr>
            </a:br>
            <a:r>
              <a:rPr lang="en">
                <a:solidFill>
                  <a:srgbClr val="CCCCCC"/>
                </a:solidFill>
              </a:rPr>
              <a:t>    &lt;version&gt;4.10.01&lt;/version&gt;</a:t>
            </a:r>
            <a:br>
              <a:rPr lang="en">
                <a:solidFill>
                  <a:srgbClr val="CCCCCC"/>
                </a:solidFill>
              </a:rPr>
            </a:br>
            <a:r>
              <a:rPr lang="en">
                <a:solidFill>
                  <a:srgbClr val="CCCCCC"/>
                </a:solidFill>
              </a:rPr>
              <a:t>    &lt;scope&gt;test&lt;/scope&gt;</a:t>
            </a:r>
            <a:br>
              <a:rPr lang="en">
                <a:solidFill>
                  <a:srgbClr val="CCCCCC"/>
                </a:solidFill>
              </a:rPr>
            </a:br>
            <a:r>
              <a:rPr lang="en">
                <a:solidFill>
                  <a:srgbClr val="CCCCCC"/>
                </a:solidFill>
              </a:rPr>
              <a:t>&lt;/dependency&gt;</a:t>
            </a:r>
            <a:endParaRPr>
              <a:solidFill>
                <a:srgbClr val="CCCCCC"/>
              </a:solidFill>
            </a:endParaRPr>
          </a:p>
        </p:txBody>
      </p:sp>
      <p:sp>
        <p:nvSpPr>
          <p:cNvPr id="114" name="Shape 114"/>
          <p:cNvSpPr txBox="1"/>
          <p:nvPr/>
        </p:nvSpPr>
        <p:spPr>
          <a:xfrm>
            <a:off x="483100" y="3589550"/>
            <a:ext cx="5996100" cy="7653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CCCC"/>
                </a:solidFill>
              </a:rPr>
              <a:t>dependencies {</a:t>
            </a:r>
            <a:endParaRPr>
              <a:solidFill>
                <a:srgbClr val="CCCCCC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CCCC"/>
                </a:solidFill>
              </a:rPr>
              <a:t>  testCompile 'com.codeborne:selenide:4.10.01'</a:t>
            </a:r>
            <a:endParaRPr>
              <a:solidFill>
                <a:srgbClr val="CCCCCC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CCCC"/>
                </a:solidFill>
              </a:rPr>
              <a:t>}</a:t>
            </a:r>
            <a:endParaRPr>
              <a:solidFill>
                <a:srgbClr val="CCCCCC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